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6"/>
  </p:notesMasterIdLst>
  <p:handoutMasterIdLst>
    <p:handoutMasterId r:id="rId37"/>
  </p:handoutMasterIdLst>
  <p:sldIdLst>
    <p:sldId id="330" r:id="rId2"/>
    <p:sldId id="275" r:id="rId3"/>
    <p:sldId id="287" r:id="rId4"/>
    <p:sldId id="277" r:id="rId5"/>
    <p:sldId id="332" r:id="rId6"/>
    <p:sldId id="288" r:id="rId7"/>
    <p:sldId id="336" r:id="rId8"/>
    <p:sldId id="289" r:id="rId9"/>
    <p:sldId id="377" r:id="rId10"/>
    <p:sldId id="366" r:id="rId11"/>
    <p:sldId id="279" r:id="rId12"/>
    <p:sldId id="290" r:id="rId13"/>
    <p:sldId id="367" r:id="rId14"/>
    <p:sldId id="294" r:id="rId15"/>
    <p:sldId id="293" r:id="rId16"/>
    <p:sldId id="295" r:id="rId17"/>
    <p:sldId id="296" r:id="rId18"/>
    <p:sldId id="280" r:id="rId19"/>
    <p:sldId id="349" r:id="rId20"/>
    <p:sldId id="343" r:id="rId21"/>
    <p:sldId id="350" r:id="rId22"/>
    <p:sldId id="339" r:id="rId23"/>
    <p:sldId id="335" r:id="rId24"/>
    <p:sldId id="344" r:id="rId25"/>
    <p:sldId id="345" r:id="rId26"/>
    <p:sldId id="368" r:id="rId27"/>
    <p:sldId id="369" r:id="rId28"/>
    <p:sldId id="282" r:id="rId29"/>
    <p:sldId id="370" r:id="rId30"/>
    <p:sldId id="333" r:id="rId31"/>
    <p:sldId id="352" r:id="rId32"/>
    <p:sldId id="353" r:id="rId33"/>
    <p:sldId id="305" r:id="rId34"/>
    <p:sldId id="306" r:id="rId3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7"/>
    <p:restoredTop sz="94667"/>
  </p:normalViewPr>
  <p:slideViewPr>
    <p:cSldViewPr snapToGrid="0">
      <p:cViewPr varScale="1">
        <p:scale>
          <a:sx n="82" d="100"/>
          <a:sy n="82" d="100"/>
        </p:scale>
        <p:origin x="1452" y="7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42979D8-D279-4F81-8D96-576A16CDE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14EC126-86A2-4EFB-B04B-99231C6B4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E56B275-0BAF-4D11-8861-A6AD21BD7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51DE52-A2FA-4DD9-8778-F3F9593F4483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A31EF38-9D9C-4353-9BE3-64660DFC1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C6D288B-294C-425D-B18E-3E0F65AD6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507351B-D712-437E-98E7-F662A7430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45F60E8-26A3-44B1-86D8-9C36811F5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33BAED9-5B7F-401E-8726-45B92938F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CFB8B-285E-42B0-B046-73E0330D4A8F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0B657D37-F8DF-4FB6-8D67-D127E38E3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019F071-D51D-4D64-A7F6-5CFAF4BF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6A822E9-8F13-47AB-9E4E-B18AB2E1F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CCEF3C-8989-4032-A095-D133C1713ED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520E619-9440-4535-B6E9-BC7E8804B9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55EEC95-E703-4EFF-BB87-4741BBEEC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A4A3CAE1-31FF-4E63-B6A6-075591DF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10DEEF-5D5D-44BF-A0DE-0E03A5EA1C92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F0A60D48-E453-4779-93AB-8A9C169F6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F5150A2-7B6E-44C9-9CAF-F609E5225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F9D4368-2D5B-44CF-9769-7950A1E38A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D9A8E8-F4EA-46C2-B927-AF9B295CD51A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84751EBF-BF03-4EB3-AC59-8937FFC05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63753AF-4080-4D90-93A4-E18673570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23AA3413-AA5F-4107-A578-F7FB97A1F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C3D0DC0-01F3-4FB1-9D33-C3D72C571382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E841BF5-F8CC-496C-9A26-9FAB38639D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C7518A12-53B7-447C-9D59-09B9E72EC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246EB841-3BA3-411E-B258-F2A764F737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14B98F-007C-43DF-A60D-1A7EAA91CCA7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8A048B8E-E398-4745-90F2-A532AC12A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BA8F3B7A-4DFD-4CE0-A7BC-C9EB40B83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35B19350-9654-4398-A98D-823F09730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99FAC0-3371-4115-9278-16B190E658AE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94AAB47-390A-4A95-8D6A-7698FE87F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AE11E17-0B37-495A-8D01-1E4B31D7DA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192ACBA4-A8FC-4E7A-80E9-AEAA75E564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D74938-55F7-4DC8-8764-970D10855290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09CC13A3-9CCE-4E8B-9A2A-FF400F3C45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0F89BD5-8969-4268-BAAE-9A14BFA62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60C12AF-FD80-4BCF-8312-D4A136EA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3A00BB-B4EE-42A4-AC24-302EB7D43EBC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2A2FE60-2ABA-4FD7-97DD-436C8BB9A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5EC551F-647E-4616-B2E2-80AFFE0CA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7699670-5331-4C7F-B66F-45A2105BA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5D0AF2-D85B-4E4E-89AE-3DAF63F14019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043F316-76DC-4F8D-B0C9-695562CD82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70DB475-EF8D-4192-AEB8-E04565EC3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4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2B3C4A04-A423-4652-9F71-1E3F1D9CED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46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2:  Operating-System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51A60BE-6FD2-4F4A-A1E6-2481BBFE0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113713" cy="576262"/>
          </a:xfrm>
        </p:spPr>
        <p:txBody>
          <a:bodyPr/>
          <a:lstStyle/>
          <a:p>
            <a:pPr eaLnBrk="1" hangingPunct="1"/>
            <a:r>
              <a:rPr lang="en-US" altLang="en-US"/>
              <a:t>The Mac OS X GUI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B0B2C641-FBF3-4549-BC82-4C37E0EC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279525"/>
            <a:ext cx="81137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385888"/>
            <a:ext cx="7678737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55144004-C2FB-40D0-9742-3DE46A26D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3624263"/>
            <a:ext cx="7181850" cy="59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kumimoji="1" lang="en-US" altLang="en-US" dirty="0">
                <a:latin typeface="+mn-lt"/>
              </a:rPr>
              <a:t>Note that the system-call names used throughout this text are generic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>
            <a:extLst>
              <a:ext uri="{FF2B5EF4-FFF2-40B4-BE49-F238E27FC236}">
                <a16:creationId xmlns:a16="http://schemas.microsoft.com/office/drawing/2014/main" id="{829D7286-9D2A-4CC2-99A2-293356FA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84E76C4-FCC0-48D3-9013-1569EF2B2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4227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Standard API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03F4BF88-895B-4F86-8811-FEB2E93B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984250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769B199-F416-4325-B349-7CDA49598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Exact type and amount of information vary according to OS and call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91C706E-593F-465E-8A89-60A10A2A9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89900" cy="576262"/>
          </a:xfrm>
        </p:spPr>
        <p:txBody>
          <a:bodyPr/>
          <a:lstStyle/>
          <a:p>
            <a:pPr eaLnBrk="1" hangingPunct="1"/>
            <a:r>
              <a:rPr lang="en-US" altLang="en-US"/>
              <a:t>Parameter Passing via Table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DF782059-8E55-48AA-A75F-C88C6177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643063"/>
            <a:ext cx="7831137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end, abort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lvl="1"/>
            <a:r>
              <a:rPr lang="en-US" altLang="en-US" dirty="0"/>
              <a:t>Dump memory if error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/>
              <a:t>File management</a:t>
            </a:r>
          </a:p>
          <a:p>
            <a:pPr lvl="1"/>
            <a:r>
              <a:rPr lang="en-US" altLang="en-US"/>
              <a:t>create file, delete file</a:t>
            </a:r>
          </a:p>
          <a:p>
            <a:pPr lvl="1"/>
            <a:r>
              <a:rPr lang="en-US" altLang="en-US"/>
              <a:t>open, close file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and set file attributes</a:t>
            </a:r>
          </a:p>
          <a:p>
            <a:r>
              <a:rPr lang="en-US" altLang="en-US"/>
              <a:t>Device management</a:t>
            </a:r>
          </a:p>
          <a:p>
            <a:pPr lvl="1"/>
            <a:r>
              <a:rPr lang="en-US" altLang="en-US"/>
              <a:t>request device, release device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device attributes, set device attributes</a:t>
            </a:r>
          </a:p>
          <a:p>
            <a:pPr lvl="1"/>
            <a:r>
              <a:rPr lang="en-US" altLang="en-US"/>
              <a:t>logically attach or detach devices</a:t>
            </a:r>
          </a:p>
          <a:p>
            <a:pPr lvl="1"/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BA1119-0E5B-4C51-B6FA-28152283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4707" y="130231"/>
            <a:ext cx="8066088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1102DF7-4A96-4DB4-93EE-EFEEB0DC3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41468"/>
            <a:ext cx="7618413" cy="4530725"/>
          </a:xfrm>
        </p:spPr>
        <p:txBody>
          <a:bodyPr/>
          <a:lstStyle/>
          <a:p>
            <a:r>
              <a:rPr lang="en-US" altLang="en-US" dirty="0"/>
              <a:t>Operating System Services</a:t>
            </a:r>
          </a:p>
          <a:p>
            <a:r>
              <a:rPr lang="en-US" altLang="en-US" dirty="0"/>
              <a:t>User and Operating System-Interface</a:t>
            </a:r>
          </a:p>
          <a:p>
            <a:r>
              <a:rPr lang="en-US" altLang="en-US" dirty="0"/>
              <a:t>System Calls</a:t>
            </a:r>
          </a:p>
          <a:p>
            <a:r>
              <a:rPr lang="en-US" altLang="en-US" dirty="0"/>
              <a:t>System Services</a:t>
            </a:r>
          </a:p>
          <a:p>
            <a:r>
              <a:rPr lang="en-US" altLang="en-US" dirty="0"/>
              <a:t>Linkers and Loaders</a:t>
            </a:r>
          </a:p>
          <a:p>
            <a:r>
              <a:rPr lang="en-US" altLang="en-US" dirty="0"/>
              <a:t>Why Applications are Operating System Specific</a:t>
            </a:r>
          </a:p>
          <a:p>
            <a:r>
              <a:rPr lang="en-US" altLang="en-US" dirty="0"/>
              <a:t>Design and Implementation</a:t>
            </a:r>
          </a:p>
          <a:p>
            <a:r>
              <a:rPr lang="en-US" altLang="en-US" dirty="0"/>
              <a:t>Operating System Structure</a:t>
            </a:r>
          </a:p>
          <a:p>
            <a:r>
              <a:rPr lang="en-US" altLang="en-US" dirty="0"/>
              <a:t>Building and Booting an Operating System</a:t>
            </a:r>
          </a:p>
          <a:p>
            <a:r>
              <a:rPr lang="en-US" altLang="en-US" dirty="0"/>
              <a:t>Operating System Debugging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Control access to resources</a:t>
            </a:r>
          </a:p>
          <a:p>
            <a:pPr lvl="1"/>
            <a:r>
              <a:rPr lang="en-US" altLang="en-US"/>
              <a:t>Get and set permissions</a:t>
            </a:r>
          </a:p>
          <a:p>
            <a:pPr lvl="1"/>
            <a:r>
              <a:rPr lang="en-US" altLang="en-US"/>
              <a:t>Allow and deny user access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422D298-022D-44F2-A04B-38156195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42275" cy="576263"/>
          </a:xfrm>
        </p:spPr>
        <p:txBody>
          <a:bodyPr/>
          <a:lstStyle/>
          <a:p>
            <a:pPr eaLnBrk="1" hangingPunct="1"/>
            <a:r>
              <a:rPr lang="en-US" altLang="en-US"/>
              <a:t>Standard C Library Example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B6F1633-75BA-44BA-8653-0681C68C7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73163"/>
            <a:ext cx="7642225" cy="5078412"/>
          </a:xfrm>
        </p:spPr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89B408DE-A663-4E0E-A0FA-8F2D1E87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704975"/>
            <a:ext cx="45799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99A476BD-0E04-4E34-92A4-16BA034F5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62913" cy="576263"/>
          </a:xfrm>
        </p:spPr>
        <p:txBody>
          <a:bodyPr/>
          <a:lstStyle/>
          <a:p>
            <a:r>
              <a:rPr lang="en-US" altLang="en-US"/>
              <a:t>Example: Arduino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1F501235-9681-4141-B622-1D7728DD9E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650" y="1245997"/>
            <a:ext cx="3538538" cy="3880428"/>
          </a:xfrm>
        </p:spPr>
        <p:txBody>
          <a:bodyPr/>
          <a:lstStyle/>
          <a:p>
            <a:r>
              <a:rPr lang="en-US" altLang="en-US" dirty="0"/>
              <a:t>Single-tasking</a:t>
            </a:r>
          </a:p>
          <a:p>
            <a:r>
              <a:rPr lang="en-US" altLang="en-US" dirty="0"/>
              <a:t>No operating system</a:t>
            </a:r>
          </a:p>
          <a:p>
            <a:r>
              <a:rPr lang="en-US" altLang="en-US" dirty="0"/>
              <a:t>Programs (sketch) loaded via USB into flash memory</a:t>
            </a:r>
          </a:p>
          <a:p>
            <a:r>
              <a:rPr lang="en-US" altLang="en-US" dirty="0"/>
              <a:t>Single memory space</a:t>
            </a:r>
          </a:p>
          <a:p>
            <a:r>
              <a:rPr lang="en-US" altLang="en-US" dirty="0"/>
              <a:t>Boot loader loads program</a:t>
            </a:r>
          </a:p>
          <a:p>
            <a:r>
              <a:rPr lang="en-US" altLang="en-US" dirty="0"/>
              <a:t>Program exit -&gt; shell reloaded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EE74204F-304A-484C-931B-3D190F5E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4372519"/>
            <a:ext cx="5029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r>
              <a:rPr lang="en-US" altLang="en-US" dirty="0"/>
              <a:t>At system startup          running a program</a:t>
            </a:r>
          </a:p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56325" name="Picture 2">
            <a:extLst>
              <a:ext uri="{FF2B5EF4-FFF2-40B4-BE49-F238E27FC236}">
                <a16:creationId xmlns:a16="http://schemas.microsoft.com/office/drawing/2014/main" id="{3D7E9EC8-C0AA-4A87-B993-D1E4AABF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53" y="1266090"/>
            <a:ext cx="3931159" cy="308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C7AD885-D28A-4AE1-BCC0-082E8F9D4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40688" cy="576263"/>
          </a:xfrm>
        </p:spPr>
        <p:txBody>
          <a:bodyPr/>
          <a:lstStyle/>
          <a:p>
            <a:r>
              <a:rPr lang="en-US" altLang="en-US"/>
              <a:t>Example: FreeBSD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553DF37-09AA-4821-AFCB-D93A473E19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18305"/>
            <a:ext cx="4777224" cy="4388196"/>
          </a:xfrm>
        </p:spPr>
        <p:txBody>
          <a:bodyPr/>
          <a:lstStyle/>
          <a:p>
            <a:r>
              <a:rPr lang="en-US" altLang="en-US" dirty="0"/>
              <a:t>Unix variant</a:t>
            </a:r>
          </a:p>
          <a:p>
            <a:r>
              <a:rPr lang="en-US" altLang="en-US" dirty="0"/>
              <a:t>Multitasking</a:t>
            </a:r>
          </a:p>
          <a:p>
            <a:r>
              <a:rPr lang="en-US" altLang="en-US" dirty="0"/>
              <a:t>User login -&gt; invoke user</a:t>
            </a:r>
            <a:r>
              <a:rPr lang="ja-JP" altLang="en-US" dirty="0"/>
              <a:t>’</a:t>
            </a:r>
            <a:r>
              <a:rPr lang="en-US" altLang="ja-JP" dirty="0"/>
              <a:t>s choice of shell</a:t>
            </a:r>
          </a:p>
          <a:p>
            <a:r>
              <a:rPr lang="en-US" altLang="en-US" dirty="0"/>
              <a:t>Shell executes fork() system call to create process</a:t>
            </a:r>
          </a:p>
          <a:p>
            <a:pPr lvl="1"/>
            <a:r>
              <a:rPr lang="en-US" altLang="en-US" dirty="0"/>
              <a:t>Executes exec() to load program into process</a:t>
            </a:r>
          </a:p>
          <a:p>
            <a:pPr lvl="1"/>
            <a:r>
              <a:rPr lang="en-US" altLang="en-US" dirty="0"/>
              <a:t>Shell waits for process to terminate or continues with user commands</a:t>
            </a:r>
          </a:p>
          <a:p>
            <a:r>
              <a:rPr lang="en-US" altLang="en-US" dirty="0"/>
              <a:t>Process exits with:</a:t>
            </a:r>
          </a:p>
          <a:p>
            <a:pPr lvl="1"/>
            <a:r>
              <a:rPr lang="en-US" altLang="en-US" dirty="0"/>
              <a:t> code = 0 – no error </a:t>
            </a:r>
          </a:p>
          <a:p>
            <a:pPr lvl="1"/>
            <a:r>
              <a:rPr lang="en-US" altLang="en-US" dirty="0"/>
              <a:t> code &gt; 0 – error code</a:t>
            </a:r>
          </a:p>
          <a:p>
            <a:endParaRPr lang="en-US" altLang="en-US" dirty="0"/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A51BFFAE-589E-4BC3-AFB7-2D6A9C24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1389190"/>
            <a:ext cx="26987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B139628D-AE2A-46FB-AA5B-FECFA241A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Linkers and Loaders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F413004A-DAD3-4F03-A509-ECD5943DEF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Source code compiled into object files designed to be loaded into any physical memory location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combines these into single binary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dirty="0"/>
              <a:t> file</a:t>
            </a:r>
          </a:p>
          <a:p>
            <a:pPr lvl="1"/>
            <a:r>
              <a:rPr lang="en-US" altLang="en-US" dirty="0"/>
              <a:t>Also brings in libraries</a:t>
            </a:r>
          </a:p>
          <a:p>
            <a:r>
              <a:rPr lang="en-US" altLang="en-US" dirty="0"/>
              <a:t>Program resides on secondary storage as binary executable</a:t>
            </a:r>
          </a:p>
          <a:p>
            <a:r>
              <a:rPr lang="en-US" altLang="en-US" dirty="0"/>
              <a:t>Must be brought into memory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loader</a:t>
            </a:r>
            <a:r>
              <a:rPr lang="en-US" altLang="en-US" dirty="0"/>
              <a:t> to be executed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dirty="0"/>
              <a:t> assigns final addresses to program parts and adjusts code and data in program to match those addresses</a:t>
            </a:r>
          </a:p>
          <a:p>
            <a:r>
              <a:rPr lang="en-US" altLang="en-US" dirty="0"/>
              <a:t>Modern general purpose systems don’t link libraries into executables</a:t>
            </a:r>
          </a:p>
          <a:p>
            <a:pPr lvl="1"/>
            <a:r>
              <a:rPr lang="en-US" altLang="en-US" dirty="0"/>
              <a:t>Rather,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dynamically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(in Windows,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DLLs</a:t>
            </a:r>
            <a:r>
              <a:rPr lang="en-US" altLang="en-US" dirty="0"/>
              <a:t>) are loaded as needed, shared by all that use the same version of that same library (loaded once)</a:t>
            </a:r>
          </a:p>
          <a:p>
            <a:r>
              <a:rPr lang="en-US" altLang="en-US" dirty="0"/>
              <a:t>Object, executable files have standard formats, so operating system knows how to load and start them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2C7140E0-64EE-48A3-941C-70C6BCDF8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5425"/>
            <a:ext cx="7573962" cy="576263"/>
          </a:xfrm>
        </p:spPr>
        <p:txBody>
          <a:bodyPr/>
          <a:lstStyle/>
          <a:p>
            <a:r>
              <a:rPr lang="en-US" altLang="en-US"/>
              <a:t>The Role of the Linker and Loader</a:t>
            </a:r>
          </a:p>
        </p:txBody>
      </p:sp>
      <p:pic>
        <p:nvPicPr>
          <p:cNvPr id="67587" name="Content Placeholder 6">
            <a:extLst>
              <a:ext uri="{FF2B5EF4-FFF2-40B4-BE49-F238E27FC236}">
                <a16:creationId xmlns:a16="http://schemas.microsoft.com/office/drawing/2014/main" id="{CD8E9885-D5F1-451A-B45F-8C24EB28DF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7613" y="1204913"/>
            <a:ext cx="4608512" cy="4859337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id="{9580D1A4-1911-40B7-90C7-4F5EE5149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26" y="154025"/>
            <a:ext cx="771207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Why Applications are Operating System Specific</a:t>
            </a:r>
          </a:p>
        </p:txBody>
      </p:sp>
      <p:sp>
        <p:nvSpPr>
          <p:cNvPr id="68611" name="Rectangle 1027">
            <a:extLst>
              <a:ext uri="{FF2B5EF4-FFF2-40B4-BE49-F238E27FC236}">
                <a16:creationId xmlns:a16="http://schemas.microsoft.com/office/drawing/2014/main" id="{672EE902-C4A8-4076-BE5F-A5B41CC5B7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014884"/>
            <a:ext cx="7643813" cy="4979516"/>
          </a:xfrm>
        </p:spPr>
        <p:txBody>
          <a:bodyPr/>
          <a:lstStyle/>
          <a:p>
            <a:r>
              <a:rPr lang="en-US" altLang="en-US" dirty="0"/>
              <a:t>Apps compiled on one system usually not executable on other operating systems</a:t>
            </a:r>
          </a:p>
          <a:p>
            <a:r>
              <a:rPr lang="en-US" altLang="en-US" dirty="0"/>
              <a:t>Each operating system provides its own unique system calls</a:t>
            </a:r>
          </a:p>
          <a:p>
            <a:pPr lvl="1"/>
            <a:r>
              <a:rPr lang="en-US" altLang="en-US" dirty="0"/>
              <a:t>Own file formats, etc.</a:t>
            </a:r>
          </a:p>
          <a:p>
            <a:r>
              <a:rPr lang="en-US" altLang="en-US" dirty="0"/>
              <a:t>Apps can be multi-operating system</a:t>
            </a:r>
          </a:p>
          <a:p>
            <a:pPr lvl="1"/>
            <a:r>
              <a:rPr lang="en-US" altLang="en-US" dirty="0"/>
              <a:t>Written in interpreted language like Python, Ruby, and interpreter available on multiple operating systems</a:t>
            </a:r>
          </a:p>
          <a:p>
            <a:pPr lvl="1"/>
            <a:r>
              <a:rPr lang="en-US" altLang="en-US" dirty="0"/>
              <a:t>App written in language that includes a VM containing the running app (like Java)</a:t>
            </a:r>
          </a:p>
          <a:p>
            <a:pPr lvl="1"/>
            <a:r>
              <a:rPr lang="en-US" altLang="en-US" dirty="0"/>
              <a:t>Use standard language (like C), compile separately on each operating system to run on each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Binary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ABI</a:t>
            </a:r>
            <a:r>
              <a:rPr lang="en-US" altLang="en-US" dirty="0"/>
              <a:t>) is architecture equivalent of API, defines how different components of binary code can interface for a given operating system on a given architecture, CPU, etc.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26">
            <a:extLst>
              <a:ext uri="{FF2B5EF4-FFF2-40B4-BE49-F238E27FC236}">
                <a16:creationId xmlns:a16="http://schemas.microsoft.com/office/drawing/2014/main" id="{D00B8CF2-4503-4D02-BCAF-03B386FC6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55141"/>
            <a:ext cx="77120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Design and Implementation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ED7882A4-6BC0-4135-94AC-5AE6FAF5E5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220788"/>
            <a:ext cx="7375525" cy="5006975"/>
          </a:xfrm>
        </p:spPr>
        <p:txBody>
          <a:bodyPr/>
          <a:lstStyle/>
          <a:p>
            <a:r>
              <a:rPr lang="en-US" altLang="en-US" dirty="0"/>
              <a:t>Design and Implementation of OS is not </a:t>
            </a:r>
            <a:r>
              <a:rPr lang="ja-JP" altLang="en-US" dirty="0"/>
              <a:t>“</a:t>
            </a:r>
            <a:r>
              <a:rPr lang="en-US" altLang="ja-JP" dirty="0"/>
              <a:t>solvable”, but some approaches have proven successful</a:t>
            </a:r>
            <a:endParaRPr lang="en-US" altLang="en-US" sz="800" dirty="0"/>
          </a:p>
          <a:p>
            <a:r>
              <a:rPr lang="en-US" altLang="en-US" dirty="0"/>
              <a:t>Internal structure of different Operating Systems  can vary widely</a:t>
            </a:r>
            <a:endParaRPr lang="en-US" altLang="en-US" sz="800" dirty="0"/>
          </a:p>
          <a:p>
            <a:r>
              <a:rPr lang="en-US" altLang="en-US" dirty="0"/>
              <a:t>Start the design by defining goals and specifications </a:t>
            </a:r>
            <a:endParaRPr lang="en-US" altLang="en-US" sz="800" dirty="0"/>
          </a:p>
          <a:p>
            <a:r>
              <a:rPr lang="en-US" altLang="en-US" dirty="0"/>
              <a:t>Affected by choice of hardware, type of system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goals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goals</a:t>
            </a:r>
          </a:p>
          <a:p>
            <a:pPr lvl="1"/>
            <a:r>
              <a:rPr lang="en-US" altLang="en-US" dirty="0"/>
              <a:t>User goals – operating system should be convenient to use, easy to learn, reliable, safe, and fast</a:t>
            </a:r>
          </a:p>
          <a:p>
            <a:pPr lvl="1"/>
            <a:r>
              <a:rPr lang="en-US" altLang="en-US" dirty="0"/>
              <a:t>System goals – operating system should be easy to design, implement, and maintain, as well as flexible, reliable, error-free, and efficient</a:t>
            </a:r>
          </a:p>
          <a:p>
            <a:r>
              <a:rPr lang="en-US" altLang="en-US" dirty="0"/>
              <a:t>Specifying and designing an OS is highly creative task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software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engineering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ED6B521-18A7-4439-A63E-29BB58B6F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D078653-D1C2-4F9E-AC34-145815C46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8363" y="1233488"/>
            <a:ext cx="6808578" cy="4534265"/>
          </a:xfrm>
        </p:spPr>
        <p:txBody>
          <a:bodyPr/>
          <a:lstStyle/>
          <a:p>
            <a:r>
              <a:rPr lang="en-US" altLang="en-US" dirty="0"/>
              <a:t>Identify services provided by an operating system</a:t>
            </a:r>
          </a:p>
          <a:p>
            <a:r>
              <a:rPr lang="en-US" altLang="en-US" dirty="0"/>
              <a:t>Illustrate how system calls are used to provide operating system services</a:t>
            </a:r>
          </a:p>
          <a:p>
            <a:r>
              <a:rPr lang="en-US" altLang="en-US" dirty="0"/>
              <a:t>Compare and contrast monolithic, layered, microkernel, modular, and hybrid strategies for designing operating systems</a:t>
            </a:r>
          </a:p>
          <a:p>
            <a:r>
              <a:rPr lang="en-US" altLang="en-US" dirty="0"/>
              <a:t>Illustrate the process for booting an operating system</a:t>
            </a:r>
          </a:p>
          <a:p>
            <a:r>
              <a:rPr lang="en-US" altLang="en-US" dirty="0"/>
              <a:t>Apply tools for monitoring operating system performance</a:t>
            </a:r>
          </a:p>
          <a:p>
            <a:r>
              <a:rPr lang="en-US" altLang="en-US" dirty="0"/>
              <a:t>Design and implement kernel modules for interacting with a Linux kernel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9A46DEA-C931-4E75-8A7D-1F653B2AB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1377" y="13921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Policy and Mechanism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0D1CF5C7-7F67-4FFA-B5D4-75EB6F865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141992"/>
            <a:ext cx="6455315" cy="4264022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Policy</a:t>
            </a:r>
            <a:r>
              <a:rPr lang="en-US" altLang="en-US" b="1" dirty="0"/>
              <a:t>:   What </a:t>
            </a:r>
            <a:r>
              <a:rPr lang="en-US" altLang="en-US" dirty="0"/>
              <a:t>needs to be done?</a:t>
            </a:r>
            <a:r>
              <a:rPr lang="en-US" altLang="en-US" b="1" dirty="0"/>
              <a:t> </a:t>
            </a:r>
          </a:p>
          <a:p>
            <a:pPr lvl="1"/>
            <a:r>
              <a:rPr lang="en-US" altLang="en-US" dirty="0"/>
              <a:t>Example: Interrupt after every 100 seconds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Mechanism</a:t>
            </a:r>
            <a:r>
              <a:rPr lang="en-US" altLang="en-US" b="1" dirty="0"/>
              <a:t>:  How</a:t>
            </a:r>
            <a:r>
              <a:rPr lang="en-US" altLang="en-US" dirty="0"/>
              <a:t> to do something?</a:t>
            </a:r>
          </a:p>
          <a:p>
            <a:pPr lvl="1"/>
            <a:r>
              <a:rPr lang="en-US" altLang="en-US" dirty="0"/>
              <a:t>Example: timer</a:t>
            </a:r>
          </a:p>
          <a:p>
            <a:r>
              <a:rPr lang="en-US" altLang="en-US" dirty="0"/>
              <a:t>Important principle: separate policy from mechanism</a:t>
            </a:r>
          </a:p>
          <a:p>
            <a:r>
              <a:rPr lang="en-US" altLang="en-US" dirty="0"/>
              <a:t>The separation of policy from mechanism is a very important principle, it allows maximum flexibility if policy decisions are to be changed later.</a:t>
            </a:r>
          </a:p>
          <a:p>
            <a:pPr lvl="1"/>
            <a:r>
              <a:rPr lang="en-US" altLang="en-US" dirty="0"/>
              <a:t>Example: change 100 to 200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A9B47C81-CC5F-41DF-A7CB-841B5D4FA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217488"/>
            <a:ext cx="8072438" cy="576262"/>
          </a:xfrm>
        </p:spPr>
        <p:txBody>
          <a:bodyPr/>
          <a:lstStyle/>
          <a:p>
            <a:pPr eaLnBrk="1" hangingPunct="1"/>
            <a:r>
              <a:rPr lang="en-US" altLang="en-US"/>
              <a:t>Implementation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46642F7-9177-432C-8182-DEEABD676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500" y="1092200"/>
            <a:ext cx="7713663" cy="4530725"/>
          </a:xfrm>
        </p:spPr>
        <p:txBody>
          <a:bodyPr/>
          <a:lstStyle/>
          <a:p>
            <a:r>
              <a:rPr lang="en-US" altLang="en-US" dirty="0"/>
              <a:t>Much variation</a:t>
            </a:r>
          </a:p>
          <a:p>
            <a:pPr lvl="1"/>
            <a:r>
              <a:rPr lang="en-US" altLang="en-US" dirty="0"/>
              <a:t>Early OSes in assembly language</a:t>
            </a:r>
          </a:p>
          <a:p>
            <a:pPr lvl="1"/>
            <a:r>
              <a:rPr lang="en-US" altLang="en-US" dirty="0"/>
              <a:t>Then system programming languages like Algol, PL/1</a:t>
            </a:r>
          </a:p>
          <a:p>
            <a:pPr lvl="1"/>
            <a:r>
              <a:rPr lang="en-US" altLang="en-US" dirty="0"/>
              <a:t>Now C, C++</a:t>
            </a:r>
          </a:p>
          <a:p>
            <a:r>
              <a:rPr lang="en-US" altLang="en-US" dirty="0"/>
              <a:t>Actually usually a mix of languages</a:t>
            </a:r>
          </a:p>
          <a:p>
            <a:pPr lvl="1"/>
            <a:r>
              <a:rPr lang="en-US" altLang="en-US" dirty="0"/>
              <a:t>Lowest levels in assembly</a:t>
            </a:r>
          </a:p>
          <a:p>
            <a:pPr lvl="1"/>
            <a:r>
              <a:rPr lang="en-US" altLang="en-US" dirty="0"/>
              <a:t>Main body in C</a:t>
            </a:r>
          </a:p>
          <a:p>
            <a:pPr lvl="1"/>
            <a:r>
              <a:rPr lang="en-US" altLang="en-US" dirty="0"/>
              <a:t>Systems programs in C, C++, scripting languages like PERL, Python, shell scripts</a:t>
            </a:r>
          </a:p>
          <a:p>
            <a:r>
              <a:rPr lang="en-US" altLang="en-US" dirty="0"/>
              <a:t>More high-level language easier 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other hardware</a:t>
            </a:r>
          </a:p>
          <a:p>
            <a:pPr lvl="1"/>
            <a:r>
              <a:rPr lang="en-US" altLang="en-US" dirty="0"/>
              <a:t>But slower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Emulation</a:t>
            </a:r>
            <a:r>
              <a:rPr lang="en-US" altLang="en-US" dirty="0"/>
              <a:t> can allow an OS to run on non-native hardware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6CD12CFE-09B0-48A4-9AEE-9A58E11BB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7C77CAAD-91EB-4676-A633-22880A53E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5025" y="1241425"/>
            <a:ext cx="6918325" cy="4530725"/>
          </a:xfrm>
        </p:spPr>
        <p:txBody>
          <a:bodyPr/>
          <a:lstStyle/>
          <a:p>
            <a:r>
              <a:rPr lang="en-US" altLang="en-US" dirty="0"/>
              <a:t>General-purpose OS is very large program</a:t>
            </a:r>
          </a:p>
          <a:p>
            <a:r>
              <a:rPr lang="en-US" altLang="en-US" dirty="0"/>
              <a:t>Various ways to structure ones</a:t>
            </a:r>
          </a:p>
          <a:p>
            <a:pPr lvl="1"/>
            <a:r>
              <a:rPr lang="en-US" altLang="en-US" dirty="0"/>
              <a:t>Simple structure – MS-DOS</a:t>
            </a:r>
          </a:p>
          <a:p>
            <a:pPr lvl="1"/>
            <a:r>
              <a:rPr lang="en-US" altLang="en-US" dirty="0"/>
              <a:t>More complex – UNIX</a:t>
            </a:r>
          </a:p>
          <a:p>
            <a:pPr lvl="1"/>
            <a:r>
              <a:rPr lang="en-US" altLang="en-US" dirty="0"/>
              <a:t>Layered – an abstraction</a:t>
            </a:r>
          </a:p>
          <a:p>
            <a:pPr lvl="1"/>
            <a:r>
              <a:rPr lang="en-US" altLang="en-US" dirty="0"/>
              <a:t>Microkernel – Mach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E377E7B4-9EBE-4C2B-8887-F7A7B2906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9320" y="289485"/>
            <a:ext cx="8137525" cy="457200"/>
          </a:xfrm>
        </p:spPr>
        <p:txBody>
          <a:bodyPr/>
          <a:lstStyle/>
          <a:p>
            <a:pPr eaLnBrk="1" hangingPunct="1"/>
            <a:r>
              <a:rPr lang="en-US" altLang="en-US"/>
              <a:t>Monolithic Structure – Original UNIX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FC6D798A-4128-40D0-B643-81391EF17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155700"/>
            <a:ext cx="7743825" cy="4073525"/>
          </a:xfrm>
        </p:spPr>
        <p:txBody>
          <a:bodyPr/>
          <a:lstStyle/>
          <a:p>
            <a:r>
              <a:rPr lang="en-US" altLang="en-US" dirty="0"/>
              <a:t>UNIX – limited by hardware functionality, the original UNIX operating system had limited structuring.  </a:t>
            </a:r>
          </a:p>
          <a:p>
            <a:r>
              <a:rPr lang="en-US" altLang="en-US" dirty="0"/>
              <a:t>The UNIX OS consists of two separable parts</a:t>
            </a:r>
          </a:p>
          <a:p>
            <a:pPr lvl="1"/>
            <a:r>
              <a:rPr lang="en-US" altLang="en-US" dirty="0"/>
              <a:t>Systems programs</a:t>
            </a:r>
          </a:p>
          <a:p>
            <a:pPr lvl="1"/>
            <a:r>
              <a:rPr lang="en-US" altLang="en-US" dirty="0"/>
              <a:t>The kernel</a:t>
            </a:r>
          </a:p>
          <a:p>
            <a:pPr lvl="2"/>
            <a:r>
              <a:rPr lang="en-US" altLang="en-US" dirty="0"/>
              <a:t>Consists of everything below the system-call interface and above the physical hardware</a:t>
            </a:r>
          </a:p>
          <a:p>
            <a:pPr lvl="2"/>
            <a:r>
              <a:rPr lang="en-US" altLang="en-US" dirty="0"/>
              <a:t>Provides the file system, CPU scheduling, memory management, and other operating-system functions; a large number of functions for one level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CFC2B06-0A35-4F30-AA6D-A9E4B2E7F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06375"/>
            <a:ext cx="7693025" cy="576263"/>
          </a:xfrm>
        </p:spPr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43011" name="TextBox 1">
            <a:extLst>
              <a:ext uri="{FF2B5EF4-FFF2-40B4-BE49-F238E27FC236}">
                <a16:creationId xmlns:a16="http://schemas.microsoft.com/office/drawing/2014/main" id="{5706A7FC-049C-41F9-8FDB-970715988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096963"/>
            <a:ext cx="6897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dirty="0">
                <a:latin typeface="+mn-lt"/>
              </a:rPr>
              <a:t>Beyond simple but not fully layered</a:t>
            </a:r>
          </a:p>
        </p:txBody>
      </p:sp>
      <p:pic>
        <p:nvPicPr>
          <p:cNvPr id="79876" name="Picture 2">
            <a:extLst>
              <a:ext uri="{FF2B5EF4-FFF2-40B4-BE49-F238E27FC236}">
                <a16:creationId xmlns:a16="http://schemas.microsoft.com/office/drawing/2014/main" id="{0AF4FCDF-1BC0-40A0-B88F-41654943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9" y="1718273"/>
            <a:ext cx="6409756" cy="387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environment for execution of programs and services to programs and users</a:t>
            </a:r>
          </a:p>
          <a:p>
            <a:r>
              <a:rPr lang="en-US" altLang="en-US" dirty="0"/>
              <a:t>One set of operating-system services provides functions that are helpful to the user:</a:t>
            </a:r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</a:p>
          <a:p>
            <a:pPr lvl="2"/>
            <a:r>
              <a:rPr lang="en-US" altLang="en-US"/>
              <a:t>May occur in the CPU and memory hardware, in I/O devices, in user program</a:t>
            </a:r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Another set of OS functions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Resource allocation - </a:t>
            </a:r>
            <a:r>
              <a:rPr lang="en-US" altLang="en-US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Logging -</a:t>
            </a:r>
            <a:r>
              <a:rPr lang="en-US" altLang="en-US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Protection and security - </a:t>
            </a:r>
            <a:r>
              <a:rPr lang="en-US" altLang="en-US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Protection</a:t>
            </a:r>
            <a:r>
              <a:rPr lang="en-US" altLang="en-US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Security</a:t>
            </a:r>
            <a:r>
              <a:rPr lang="en-US" altLang="en-US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 dirty="0"/>
              <a:t>User-friendly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dirty="0"/>
              <a:t> metaphor interface</a:t>
            </a:r>
          </a:p>
          <a:p>
            <a:pPr lvl="1"/>
            <a:r>
              <a:rPr lang="en-US" altLang="en-US" dirty="0"/>
              <a:t>Usually mouse, keyboard, and monitor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dirty="0"/>
              <a:t> represent files, programs, actions,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Various mouse buttons over objects in the interface cause various actions (provide information, options, execute function, open directory (known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Invented at Xerox PARC</a:t>
            </a:r>
          </a:p>
          <a:p>
            <a:r>
              <a:rPr lang="en-US" altLang="en-US" dirty="0"/>
              <a:t>Many systems now include both CLI and GUI interfaces</a:t>
            </a:r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 dirty="0"/>
              <a:t>“</a:t>
            </a:r>
            <a:r>
              <a:rPr lang="en-US" altLang="ja-JP" dirty="0"/>
              <a:t>command</a:t>
            </a:r>
            <a:r>
              <a:rPr lang="ja-JP" altLang="en-US" dirty="0"/>
              <a:t>”</a:t>
            </a:r>
            <a:r>
              <a:rPr lang="en-US" altLang="ja-JP" dirty="0"/>
              <a:t> shell</a:t>
            </a:r>
          </a:p>
          <a:p>
            <a:pPr lvl="1"/>
            <a:r>
              <a:rPr lang="en-US" altLang="en-US" dirty="0"/>
              <a:t>Apple Mac OS X is </a:t>
            </a:r>
            <a:r>
              <a:rPr lang="ja-JP" altLang="en-US" dirty="0"/>
              <a:t>“</a:t>
            </a:r>
            <a:r>
              <a:rPr lang="en-US" altLang="ja-JP" dirty="0"/>
              <a:t>Aqua</a:t>
            </a:r>
            <a:r>
              <a:rPr lang="ja-JP" altLang="en-US" dirty="0"/>
              <a:t>”</a:t>
            </a:r>
            <a:r>
              <a:rPr lang="en-US" altLang="ja-JP" dirty="0"/>
              <a:t> GUI interface with UNIX kernel underneath and shells available</a:t>
            </a:r>
          </a:p>
          <a:p>
            <a:pPr lvl="1"/>
            <a:r>
              <a:rPr lang="en-US" altLang="en-US" dirty="0"/>
              <a:t>Unix and Linux have CLI with optional GUI interfaces (CDE, KDE, GNOME)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3931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s-8 8">
    <a:dk1>
      <a:srgbClr val="000000"/>
    </a:dk1>
    <a:lt1>
      <a:srgbClr val="FFFFFF"/>
    </a:lt1>
    <a:dk2>
      <a:srgbClr val="999900"/>
    </a:dk2>
    <a:lt2>
      <a:srgbClr val="666600"/>
    </a:lt2>
    <a:accent1>
      <a:srgbClr val="99CC00"/>
    </a:accent1>
    <a:accent2>
      <a:srgbClr val="CCCC66"/>
    </a:accent2>
    <a:accent3>
      <a:srgbClr val="FFFFFF"/>
    </a:accent3>
    <a:accent4>
      <a:srgbClr val="000000"/>
    </a:accent4>
    <a:accent5>
      <a:srgbClr val="CAE2AA"/>
    </a:accent5>
    <a:accent6>
      <a:srgbClr val="B9B95C"/>
    </a:accent6>
    <a:hlink>
      <a:srgbClr val="FFCC00"/>
    </a:hlink>
    <a:folHlink>
      <a:srgbClr val="CC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9259</TotalTime>
  <Words>1976</Words>
  <Application>Microsoft Office PowerPoint</Application>
  <PresentationFormat>On-screen Show (4:3)</PresentationFormat>
  <Paragraphs>243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MS PGothic</vt:lpstr>
      <vt:lpstr>MS PGothic</vt:lpstr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2:  Operating-System Services</vt:lpstr>
      <vt:lpstr>Outline</vt:lpstr>
      <vt:lpstr>Objectives</vt:lpstr>
      <vt:lpstr>Operating System Services</vt:lpstr>
      <vt:lpstr>Operating System Services (Cont.)</vt:lpstr>
      <vt:lpstr>Operating System Services (Cont.)</vt:lpstr>
      <vt:lpstr>A View of Operating System Services</vt:lpstr>
      <vt:lpstr>User Operating System Interface - GUI</vt:lpstr>
      <vt:lpstr>Touchscreen Interfaces</vt:lpstr>
      <vt:lpstr>The Mac OS X GUI</vt:lpstr>
      <vt:lpstr>System Calls</vt:lpstr>
      <vt:lpstr>Example of System Calls</vt:lpstr>
      <vt:lpstr>Example of Standard API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Standard C Library Example</vt:lpstr>
      <vt:lpstr>Example: Arduino</vt:lpstr>
      <vt:lpstr>Example: FreeBSD</vt:lpstr>
      <vt:lpstr>Linkers and Loaders</vt:lpstr>
      <vt:lpstr>The Role of the Linker and Loader</vt:lpstr>
      <vt:lpstr>Why Applications are Operating System Specific</vt:lpstr>
      <vt:lpstr>Design and Implementation</vt:lpstr>
      <vt:lpstr>Policy and Mechanism</vt:lpstr>
      <vt:lpstr>Implementation</vt:lpstr>
      <vt:lpstr>Operating System Structure</vt:lpstr>
      <vt:lpstr>Monolithic Structure – Original UNIX</vt:lpstr>
      <vt:lpstr>Traditional UNIX System Structure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Peter Augustine</cp:lastModifiedBy>
  <cp:revision>201</cp:revision>
  <cp:lastPrinted>2001-06-14T13:58:17Z</cp:lastPrinted>
  <dcterms:created xsi:type="dcterms:W3CDTF">2011-01-13T23:43:38Z</dcterms:created>
  <dcterms:modified xsi:type="dcterms:W3CDTF">2023-10-30T05:04:48Z</dcterms:modified>
</cp:coreProperties>
</file>